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72" r:id="rId11"/>
    <p:sldId id="273" r:id="rId12"/>
    <p:sldId id="274" r:id="rId13"/>
    <p:sldId id="264" r:id="rId14"/>
    <p:sldId id="266" r:id="rId15"/>
    <p:sldId id="275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 snapToGrid="0">
      <p:cViewPr varScale="1">
        <p:scale>
          <a:sx n="90" d="100"/>
          <a:sy n="90" d="100"/>
        </p:scale>
        <p:origin x="4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av Malleboyina" userId="6080e219f87e8ef5" providerId="LiveId" clId="{5DE103C0-045B-4B1D-B891-0BDC0DAEDC29}"/>
    <pc:docChg chg="addSld delSld modSld sldOrd">
      <pc:chgData name="Pranav Malleboyina" userId="6080e219f87e8ef5" providerId="LiveId" clId="{5DE103C0-045B-4B1D-B891-0BDC0DAEDC29}" dt="2024-12-10T20:41:53.199" v="11"/>
      <pc:docMkLst>
        <pc:docMk/>
      </pc:docMkLst>
      <pc:sldChg chg="ord">
        <pc:chgData name="Pranav Malleboyina" userId="6080e219f87e8ef5" providerId="LiveId" clId="{5DE103C0-045B-4B1D-B891-0BDC0DAEDC29}" dt="2024-12-10T20:41:53.199" v="11"/>
        <pc:sldMkLst>
          <pc:docMk/>
          <pc:sldMk cId="367009918" sldId="257"/>
        </pc:sldMkLst>
      </pc:sldChg>
      <pc:sldChg chg="ord">
        <pc:chgData name="Pranav Malleboyina" userId="6080e219f87e8ef5" providerId="LiveId" clId="{5DE103C0-045B-4B1D-B891-0BDC0DAEDC29}" dt="2024-12-10T20:35:29.815" v="3"/>
        <pc:sldMkLst>
          <pc:docMk/>
          <pc:sldMk cId="749678214" sldId="264"/>
        </pc:sldMkLst>
      </pc:sldChg>
      <pc:sldChg chg="ord">
        <pc:chgData name="Pranav Malleboyina" userId="6080e219f87e8ef5" providerId="LiveId" clId="{5DE103C0-045B-4B1D-B891-0BDC0DAEDC29}" dt="2024-12-10T20:35:33.032" v="5"/>
        <pc:sldMkLst>
          <pc:docMk/>
          <pc:sldMk cId="542346226" sldId="275"/>
        </pc:sldMkLst>
      </pc:sldChg>
      <pc:sldChg chg="new del">
        <pc:chgData name="Pranav Malleboyina" userId="6080e219f87e8ef5" providerId="LiveId" clId="{5DE103C0-045B-4B1D-B891-0BDC0DAEDC29}" dt="2024-12-10T20:35:11.916" v="1" actId="2696"/>
        <pc:sldMkLst>
          <pc:docMk/>
          <pc:sldMk cId="3058573976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6AC83-402A-478C-8F37-578C4C3A82A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4652F-76C8-41E6-8CD8-1A4AD180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8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4652F-76C8-41E6-8CD8-1A4AD18052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3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5997-A538-D85B-B395-D9F83C9A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FB003-01F1-B337-9D53-06B4B2AFD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2CAE0-2310-127E-B191-1A974563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DFFA-DEDC-508F-E86C-47EB05BD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1F2D4-9A33-AD16-4667-8A68678C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4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CE00-9860-2CC9-83EA-3B7306B7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01036-2494-08AF-A880-09D3ADCA9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95132-275A-8D93-17A9-40A1698E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E54C3-7CFE-E8FD-E09C-F0C4A712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722B1-5A5E-5BEE-7699-BA8B861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10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534A1-3B43-D6AC-C43F-00FCA2C93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B7CC5-8372-B8E7-090B-5EE1428A5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CB95-1A72-A3A0-5ECB-5B466B86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4D13D-458B-7218-6E0D-F8D38DD3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A1B34-99B3-26C2-AC4C-44386FC4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1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D3FC-9BFF-0E3D-6641-8CA1B036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6D777-6B32-DB1B-ECC8-46908F2C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685FD-26CA-7BED-2953-6783ADE0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D4B0F-351B-2345-5BAD-EA9209D2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9442B-71F4-9F36-AF0C-4F7F92E6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0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6B0F-77A0-3BFA-46B7-D9FA5C9A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726B2-546C-7656-5B3C-547CD95E9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80021-994A-C3AF-3DC0-BB09BEE6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F9EE8-0E3C-C881-E3D6-3213114C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3FAD-C587-773C-4869-EE428005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3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8E04-E8AE-8964-FDED-1DEE2256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062A5-0D07-D38F-8EC3-13072D233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9627C-1FBC-676D-2ED3-60A1A1A3B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9656F-EA6F-0959-02E8-9F181B362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50EA8-9247-7DF2-1925-5FFEA265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BEB2E-5405-2F02-2B85-01E3ED83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9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8302-797D-6D9B-5006-BE3F9741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7EC5D-FA9D-2DB1-28E2-20A6661D1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22444-120F-CB32-0969-5A245369C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51335-8F40-7A31-5815-2CFFC158C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441D6-1030-1F54-FACB-71ABE30CF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DE2892-5C12-D874-412A-C6095F38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C3B1C9-5633-649E-F6E5-71C1D689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CEB60-DDDA-EB6C-D282-AFE8390F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5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1FD40-2C5D-FC5F-5F0B-1A87D459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B2DA2-9A5F-7370-A4F8-E1CD7DC6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A2580-083D-2C9F-61CF-ABD42095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E21B1-A83F-03BB-1465-D23C9E2C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1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AB1E1-8612-967C-0688-8AE9E56B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0676E-5A83-9C68-5771-1C399184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E90F8-FEAB-FFBC-343E-C0125C0E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5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2F0F-4E5A-42F6-1AAB-6D8702D0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4385-5F2F-7E5A-D5A4-4DA5F5D52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A17E3-AA3D-E2DF-4FB2-0A3307BE1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26D81-DD42-DBC8-3ED9-7FBF16FD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B3E5C-AB01-92ED-66B3-5F7B1C71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66D2D-74ED-421D-057B-CF654C91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46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5C65-F27E-637F-0045-6FB447B4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22697-7227-7324-41BF-6DFEB9B88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7AC44-59BB-2076-C081-3A0588926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74DFF-85CC-C16A-1949-07AAF5D73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1BF70-EFAD-F9B2-318F-6FCD165F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61DBC-7521-0E1D-B2AA-715F7EB9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A56BBC-E08B-8149-8860-A7EC9D11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74309-9CFB-5EE4-761B-57449C54B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2BF9C-2878-057E-67E5-1C53C8324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28287A-D5A4-4413-A864-4CC6A101E03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C06CE-5B7D-D805-7F0A-163D9A564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E222B-4136-1D23-5333-240D726A7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6FE765-B6A9-45F2-924B-84A0C7BD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9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42664-FEC5-904D-B57B-4B7FDBDA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4" y="152399"/>
            <a:ext cx="5779911" cy="3667917"/>
          </a:xfrm>
        </p:spPr>
        <p:txBody>
          <a:bodyPr anchor="b">
            <a:noAutofit/>
          </a:bodyPr>
          <a:lstStyle/>
          <a:p>
            <a:r>
              <a:rPr lang="en-US" sz="5000" dirty="0"/>
              <a:t>Movie Recommendation System using Artificial Intelligence Techniques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BC6FDE65-1582-C40D-ECF6-EB325064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29" r="31984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20135-BBF1-4875-1429-A6E410E98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20316"/>
            <a:ext cx="4434721" cy="3710427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Pranav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Pratheek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Malleboyina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(A04323794)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 Kalyan Reddy Akiti (A04318423)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83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79C9A8-9D79-B7F4-B906-04C68FE85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Graphical Representation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E3768C05-D216-CCC0-70EF-2436086C8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152889"/>
            <a:ext cx="7225748" cy="45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4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23C87170-6076-C0D5-D82B-8A94A7679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4" y="457200"/>
            <a:ext cx="96643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5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blue and red square with red dots&#10;&#10;Description automatically generated">
            <a:extLst>
              <a:ext uri="{FF2B5EF4-FFF2-40B4-BE49-F238E27FC236}">
                <a16:creationId xmlns:a16="http://schemas.microsoft.com/office/drawing/2014/main" id="{BE6F0074-E479-59F2-271A-2ACA2BDE2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85"/>
          <a:stretch/>
        </p:blipFill>
        <p:spPr>
          <a:xfrm>
            <a:off x="1428750" y="10"/>
            <a:ext cx="10763250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3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C4032-3E9F-C2CC-62FE-D85EA1168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Improvements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BEC73-6FF9-6C32-300B-5513EF666538}"/>
              </a:ext>
            </a:extLst>
          </p:cNvPr>
          <p:cNvSpPr txBox="1"/>
          <p:nvPr/>
        </p:nvSpPr>
        <p:spPr>
          <a:xfrm>
            <a:off x="1013880" y="3525544"/>
            <a:ext cx="74453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Incorporate Collaborative Filtering</a:t>
            </a:r>
            <a:r>
              <a:rPr lang="en-US" dirty="0"/>
              <a:t>: Combine user-item interaction data with the current content-based approach for more diverse recommendations.</a:t>
            </a:r>
          </a:p>
          <a:p>
            <a:endParaRPr lang="en-US" b="1" dirty="0"/>
          </a:p>
          <a:p>
            <a:r>
              <a:rPr lang="en-US" b="1" dirty="0"/>
              <a:t>Real-Time Adaptation</a:t>
            </a:r>
            <a:r>
              <a:rPr lang="en-US" dirty="0"/>
              <a:t>: Implement reinforcement learning to refine recommendations dynamically based on user feedback.</a:t>
            </a:r>
          </a:p>
          <a:p>
            <a:endParaRPr lang="en-US" b="1" dirty="0"/>
          </a:p>
          <a:p>
            <a:r>
              <a:rPr lang="en-US" b="1" dirty="0"/>
              <a:t>Explainable AI</a:t>
            </a:r>
            <a:r>
              <a:rPr lang="en-US" dirty="0"/>
              <a:t>: Add features to explain why a particular movie is recommended, improving transparency and user trust.</a:t>
            </a:r>
          </a:p>
        </p:txBody>
      </p:sp>
    </p:spTree>
    <p:extLst>
      <p:ext uri="{BB962C8B-B14F-4D97-AF65-F5344CB8AC3E}">
        <p14:creationId xmlns:p14="http://schemas.microsoft.com/office/powerpoint/2010/main" val="749678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3850D-1742-CF51-D4F1-29AF7227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29" y="426938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FC593642-9EE7-816F-F996-2BE879D9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33" r="-1" b="-1"/>
          <a:stretch/>
        </p:blipFill>
        <p:spPr>
          <a:xfrm>
            <a:off x="250040" y="426938"/>
            <a:ext cx="4947243" cy="471975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34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CECF4-8723-6EC0-3DDA-CACA79575D27}"/>
              </a:ext>
            </a:extLst>
          </p:cNvPr>
          <p:cNvSpPr txBox="1"/>
          <p:nvPr/>
        </p:nvSpPr>
        <p:spPr>
          <a:xfrm>
            <a:off x="5697362" y="1565353"/>
            <a:ext cx="56749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Personalized Suggestions</a:t>
            </a:r>
            <a:r>
              <a:rPr lang="en-US" dirty="0"/>
              <a:t>: Uses AI techniques to deliver accurate and user-focused movie recommendations.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Seamless Integration</a:t>
            </a:r>
            <a:r>
              <a:rPr lang="en-US" dirty="0"/>
              <a:t>: Combines preprocessing, backend logic, and a user-friendly interface for a robust system.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Future Potential</a:t>
            </a:r>
            <a:r>
              <a:rPr lang="en-US" dirty="0"/>
              <a:t>: Supports enhancements like collaborative filtering and explainable AI for better engagement.</a:t>
            </a:r>
          </a:p>
        </p:txBody>
      </p:sp>
    </p:spTree>
    <p:extLst>
      <p:ext uri="{BB962C8B-B14F-4D97-AF65-F5344CB8AC3E}">
        <p14:creationId xmlns:p14="http://schemas.microsoft.com/office/powerpoint/2010/main" val="7334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B58F5-EFF0-7015-5DB7-3B3088D0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5F950-284B-D79D-1896-51F5AC7F5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342900" marR="3554095" lvl="0" indent="-342900">
              <a:spcBef>
                <a:spcPts val="360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87020" algn="l"/>
              </a:tabLst>
            </a:pP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Paul Resnick, Neophytos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Iacovou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Mitesh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Suchak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Peter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Bergstrom, and John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Riedl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Grouplens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An open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architec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ture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collaborative filtering of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netnews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pages 175–186,</a:t>
            </a:r>
            <a:r>
              <a:rPr lang="en-US" sz="1300" spc="-2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1994.</a:t>
            </a:r>
          </a:p>
          <a:p>
            <a:pPr marL="342900" marR="3554095" lvl="0" indent="-342900">
              <a:spcBef>
                <a:spcPts val="0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87020" algn="l"/>
              </a:tabLst>
            </a:pP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Badrul</a:t>
            </a:r>
            <a:r>
              <a:rPr lang="en-US" sz="13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Sarwar,</a:t>
            </a:r>
            <a:r>
              <a:rPr lang="en-US" sz="13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George</a:t>
            </a:r>
            <a:r>
              <a:rPr lang="en-US" sz="13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Karypis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3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Joseph</a:t>
            </a:r>
            <a:r>
              <a:rPr lang="en-US" sz="13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Konstan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3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3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John</a:t>
            </a:r>
            <a:r>
              <a:rPr lang="en-US" sz="1300" spc="-24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Riedl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Item-based collaborative filtering recommendation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algorithms.</a:t>
            </a:r>
            <a:r>
              <a:rPr lang="en-US" sz="1300" spc="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pages</a:t>
            </a:r>
            <a:r>
              <a:rPr lang="en-US" sz="1300" spc="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285–295,</a:t>
            </a:r>
            <a:r>
              <a:rPr lang="en-US" sz="1300" spc="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2001.</a:t>
            </a:r>
          </a:p>
          <a:p>
            <a:pPr marL="342900" marR="3554095" lvl="0" indent="-342900">
              <a:spcBef>
                <a:spcPts val="0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87020" algn="l"/>
              </a:tabLst>
            </a:pP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Michael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Pazzani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Daniel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Billsus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Content-based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recommendation</a:t>
            </a:r>
            <a:r>
              <a:rPr lang="en-US" sz="1300" spc="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systems.</a:t>
            </a:r>
            <a:r>
              <a:rPr lang="en-US" sz="1300" spc="1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pages</a:t>
            </a:r>
            <a:r>
              <a:rPr lang="en-US" sz="1300" spc="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325–341,</a:t>
            </a:r>
            <a:r>
              <a:rPr lang="en-US" sz="1300" spc="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2007.</a:t>
            </a:r>
          </a:p>
          <a:p>
            <a:pPr marL="342900" marR="3554095" lvl="0" indent="-342900">
              <a:spcBef>
                <a:spcPts val="0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87020" algn="l"/>
              </a:tabLst>
            </a:pP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Robin Burke.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Hybrid recommender systems: Survey and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experiments.</a:t>
            </a:r>
            <a:r>
              <a:rPr lang="en-US" sz="1300" spc="1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volume</a:t>
            </a:r>
            <a:r>
              <a:rPr lang="en-US" sz="1300" spc="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12,</a:t>
            </a:r>
            <a:r>
              <a:rPr lang="en-US" sz="1300" spc="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pages</a:t>
            </a:r>
            <a:r>
              <a:rPr lang="en-US" sz="1300" spc="8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331–370,</a:t>
            </a:r>
            <a:r>
              <a:rPr lang="en-US" sz="1300" spc="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2002.</a:t>
            </a:r>
          </a:p>
          <a:p>
            <a:pPr marL="342900" marR="3554095" lvl="0" indent="-342900">
              <a:spcBef>
                <a:spcPts val="0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87020" algn="l"/>
              </a:tabLst>
            </a:pP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H. Wang, N. Wang, and D.-Y. Yeung. Collaborative deep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recommender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systems.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pages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1235–1244,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2015.</a:t>
            </a:r>
          </a:p>
          <a:p>
            <a:pPr marL="342900" marR="3554095" lvl="0" indent="-342900">
              <a:spcBef>
                <a:spcPts val="0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87020" algn="l"/>
              </a:tabLst>
            </a:pP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Xiangnan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He, Lizi Liao,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Hanwang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Zhang,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Liqiang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Nie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Xia</a:t>
            </a:r>
            <a:r>
              <a:rPr lang="en-US" sz="1300" spc="-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Hu,</a:t>
            </a:r>
            <a:r>
              <a:rPr lang="en-US" sz="13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300" spc="-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Tat-Seng</a:t>
            </a:r>
            <a:r>
              <a:rPr lang="en-US" sz="13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Chua.</a:t>
            </a:r>
            <a:r>
              <a:rPr lang="en-US" sz="1300" spc="2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Neural</a:t>
            </a:r>
            <a:r>
              <a:rPr lang="en-US" sz="1300" spc="-3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collaborative</a:t>
            </a:r>
            <a:r>
              <a:rPr lang="en-US" sz="13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filtering.</a:t>
            </a:r>
            <a:r>
              <a:rPr lang="en-US" sz="1300" spc="-24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pages</a:t>
            </a:r>
            <a:r>
              <a:rPr lang="en-US" sz="1300" spc="9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173–182,</a:t>
            </a:r>
            <a:r>
              <a:rPr lang="en-US" sz="1300" spc="9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2017.</a:t>
            </a:r>
          </a:p>
          <a:p>
            <a:pPr marL="342900" marR="3554095" lvl="0" indent="-342900">
              <a:spcBef>
                <a:spcPts val="0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87020" algn="l"/>
              </a:tabLst>
            </a:pP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Xiaohui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Zhao, Hongwei Xia,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Jiliang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Tang, Xiang Song,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Baoying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Zhang, and </a:t>
            </a:r>
            <a:r>
              <a:rPr lang="en-US" sz="13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Qiaozhu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Mei.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Deep reinforcement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 for recommendation systems. pages 1525–1533,</a:t>
            </a:r>
            <a:r>
              <a:rPr lang="en-US" sz="13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2017.</a:t>
            </a:r>
          </a:p>
          <a:p>
            <a:pPr marL="0" indent="0">
              <a:buNone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54234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368FA0-E4AD-F431-DD59-E33AFA43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7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Questions/ Feedback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Video 7" descr="Text Bubble">
            <a:extLst>
              <a:ext uri="{FF2B5EF4-FFF2-40B4-BE49-F238E27FC236}">
                <a16:creationId xmlns:a16="http://schemas.microsoft.com/office/drawing/2014/main" id="{0D21952B-9FA5-32E4-46F9-DCBB2C87C2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5986925" y="2369610"/>
            <a:ext cx="5664133" cy="317702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2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2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7DEC5-B411-BF44-72D2-95FC0DEAF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82DA26F1-C005-17BA-30E7-5DB6B8915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9114" y="1598246"/>
            <a:ext cx="4719754" cy="471975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03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2FBA2-1604-399A-8B4C-B3748ACDF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053473"/>
            <a:ext cx="3361017" cy="9292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5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Books">
            <a:extLst>
              <a:ext uri="{FF2B5EF4-FFF2-40B4-BE49-F238E27FC236}">
                <a16:creationId xmlns:a16="http://schemas.microsoft.com/office/drawing/2014/main" id="{DD3D6D28-7DF2-D97A-EA6F-0AEA53C70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133"/>
            <a:ext cx="5221625" cy="3801867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A55AA3B-B0E6-D120-07E6-39ECB7E3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0783" y="1518081"/>
            <a:ext cx="5625369" cy="4701723"/>
          </a:xfrm>
        </p:spPr>
        <p:txBody>
          <a:bodyPr anchor="t">
            <a:normAutofit/>
          </a:bodyPr>
          <a:lstStyle/>
          <a:p>
            <a:r>
              <a:rPr lang="en-US" sz="1600" dirty="0"/>
              <a:t>With so many movies available on streaming platforms, finding the right one can be overwhelming. This project introduces a smart Movie Recommendation System that uses Artificial Intelligence to make movie discovery simple and personalized.</a:t>
            </a:r>
          </a:p>
          <a:p>
            <a:r>
              <a:rPr lang="en-US" sz="1600" b="1" dirty="0"/>
              <a:t>The Problem</a:t>
            </a:r>
            <a:r>
              <a:rPr lang="en-US" sz="1600" dirty="0"/>
              <a:t>: Too many choices make picking a movie hard.</a:t>
            </a:r>
          </a:p>
          <a:p>
            <a:r>
              <a:rPr lang="en-US" sz="1600" b="1" dirty="0"/>
              <a:t>The Solution</a:t>
            </a:r>
            <a:r>
              <a:rPr lang="en-US" sz="1600" dirty="0"/>
              <a:t>: AI-powered recommendations tailored to what users like.</a:t>
            </a:r>
          </a:p>
          <a:p>
            <a:r>
              <a:rPr lang="en-US" sz="1600" b="1" dirty="0"/>
              <a:t>The Impact</a:t>
            </a:r>
            <a:r>
              <a:rPr lang="en-US" sz="1600" dirty="0"/>
              <a:t>: Saves time, improves enjoyment, and boosts engagement.</a:t>
            </a:r>
          </a:p>
          <a:p>
            <a:r>
              <a:rPr lang="en-US" sz="1600" b="1" dirty="0"/>
              <a:t>Vision</a:t>
            </a:r>
            <a:r>
              <a:rPr lang="en-US" sz="1600" dirty="0"/>
              <a:t>: To make finding movies easy and enjoyable by matching user preferences with vast movie libraries.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0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405F1-879E-697F-DB81-303B7950D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0490"/>
            <a:ext cx="4395340" cy="6753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Head with Gears">
            <a:extLst>
              <a:ext uri="{FF2B5EF4-FFF2-40B4-BE49-F238E27FC236}">
                <a16:creationId xmlns:a16="http://schemas.microsoft.com/office/drawing/2014/main" id="{695FA34F-8B76-D0CD-0810-1B77D7C2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D7A7CAD-7B26-E25D-3774-A0774D871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429" y="1553592"/>
            <a:ext cx="5520010" cy="5140455"/>
          </a:xfrm>
        </p:spPr>
        <p:txBody>
          <a:bodyPr anchor="t">
            <a:norm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today’s digital landscape, where users face an overwhelming influx of information, effective content recommendation systems are essential for enhancing user engagement on digital platforms. 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systems, prominently featured on platforms like Netflix, Amazon Prime, and Hulu, play a critical role in improving user experience by offering personalized movie suggestions. 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systems not only enhance user satisfaction but also drive increased interaction and retention on the platform. Let us explore the various approaches that power the process of movie recommendation.</a:t>
            </a:r>
            <a:endParaRPr lang="en-US" sz="18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84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573DA-17A2-3A6C-A1A4-A86491D9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8915" y="551738"/>
            <a:ext cx="5500766" cy="12006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Approaches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esign">
            <a:extLst>
              <a:ext uri="{FF2B5EF4-FFF2-40B4-BE49-F238E27FC236}">
                <a16:creationId xmlns:a16="http://schemas.microsoft.com/office/drawing/2014/main" id="{23DC51EA-C357-850A-381A-97A9BED11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7D88-C156-2D3E-5FBE-5DEC9CFFD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0891" y="1988598"/>
            <a:ext cx="5436814" cy="4747130"/>
          </a:xfrm>
        </p:spPr>
        <p:txBody>
          <a:bodyPr anchor="t"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Filtering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Recommends based on item attributes and user preferences.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Suggests using patterns of user-item interactions.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System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Combines content-based and collaborative filtering.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Systems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Leverages neural networks for complex patterns.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Predicts user behavior based on sequential data.</a:t>
            </a:r>
            <a:endParaRPr lang="en-US" sz="18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8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403125-E3D0-0D92-431D-B70CDE2D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latin typeface="+mj-lt"/>
                <a:ea typeface="+mj-ea"/>
                <a:cs typeface="+mj-cs"/>
              </a:rPr>
              <a:t>Challenges</a:t>
            </a:r>
            <a:br>
              <a:rPr lang="en-US" sz="5600" kern="1200" dirty="0">
                <a:latin typeface="+mj-lt"/>
                <a:ea typeface="+mj-ea"/>
                <a:cs typeface="+mj-cs"/>
              </a:rPr>
            </a:br>
            <a:endParaRPr lang="en-US" sz="5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Puzzle">
            <a:extLst>
              <a:ext uri="{FF2B5EF4-FFF2-40B4-BE49-F238E27FC236}">
                <a16:creationId xmlns:a16="http://schemas.microsoft.com/office/drawing/2014/main" id="{5A965FF9-2AE9-2B57-CD35-FD490CCA5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D98529-AEC3-8E59-35C2-E50ECFFD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1926454"/>
            <a:ext cx="4434721" cy="4429895"/>
          </a:xfrm>
        </p:spPr>
        <p:txBody>
          <a:bodyPr anchor="t"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Inefficiency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Flask struggles with handling concurrent user requests at scale.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Cold-Start Problem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Difficulty in recommending for new users or items with no data.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Overhead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 computations for large datasets cause performance issues.</a:t>
            </a:r>
            <a:endParaRPr lang="en-US" sz="18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3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F60A-587E-D881-9230-B01C295A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 fontScale="90000"/>
          </a:bodyPr>
          <a:lstStyle/>
          <a:p>
            <a:r>
              <a:rPr lang="en-US" sz="5600" dirty="0"/>
              <a:t>System Architecture</a:t>
            </a:r>
            <a:br>
              <a:rPr lang="en-US" sz="3900" dirty="0"/>
            </a:br>
            <a:endParaRPr lang="en-US" sz="3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D716CA4F-F9BA-300C-ABBA-18DD923A5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FA3B4-063A-AA87-AB3A-BFB940910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313" y="2217906"/>
            <a:ext cx="4979706" cy="37104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200" dirty="0"/>
          </a:p>
          <a:p>
            <a:pPr algn="just"/>
            <a:r>
              <a:rPr lang="en-US" sz="1800" dirty="0"/>
              <a:t>The Movie Recommendation System processes data from </a:t>
            </a:r>
            <a:r>
              <a:rPr lang="en-US" sz="1800" dirty="0" err="1"/>
              <a:t>movies.csv</a:t>
            </a:r>
            <a:r>
              <a:rPr lang="en-US" sz="1800" dirty="0"/>
              <a:t> and </a:t>
            </a:r>
            <a:r>
              <a:rPr lang="en-US" sz="1800" dirty="0" err="1"/>
              <a:t>ratings.csv</a:t>
            </a:r>
            <a:r>
              <a:rPr lang="en-US" sz="1800" dirty="0"/>
              <a:t>, cleanses it, and stores it as pickle files for efficient use. It uses TF-IDF vectorization and cosine similarity to generate personalized recommendations based on user queries. The system is built with Flask for the backend and HTML/Bootstrap for the frontend, ensuring a scalable, real-time, and user-friendly experience.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040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43796-CC78-9859-4D18-7118455D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717" y="1257474"/>
            <a:ext cx="4011038" cy="6073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000" kern="1200" dirty="0">
                <a:latin typeface="+mj-lt"/>
                <a:ea typeface="+mj-ea"/>
                <a:cs typeface="+mj-cs"/>
              </a:rPr>
              <a:t>Chosen  Approach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Blue arrows pointing at a red button">
            <a:extLst>
              <a:ext uri="{FF2B5EF4-FFF2-40B4-BE49-F238E27FC236}">
                <a16:creationId xmlns:a16="http://schemas.microsoft.com/office/drawing/2014/main" id="{FE9FEB0D-75E8-8C67-306B-FB41564C8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79143" y="1686283"/>
            <a:ext cx="5221625" cy="3485434"/>
          </a:xfrm>
          <a:prstGeom prst="rect">
            <a:avLst/>
          </a:prstGeom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6416917A-58E9-8E9E-352F-EDF2611DF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257" y="2609803"/>
            <a:ext cx="5025558" cy="4496539"/>
          </a:xfrm>
        </p:spPr>
        <p:txBody>
          <a:bodyPr anchor="t">
            <a:normAutofit/>
          </a:bodyPr>
          <a:lstStyle/>
          <a:p>
            <a:pPr algn="just"/>
            <a:r>
              <a:rPr lang="en-US" sz="1800" dirty="0"/>
              <a:t>The chosen approach combines </a:t>
            </a:r>
            <a:r>
              <a:rPr lang="en-US" sz="1800" b="1" dirty="0"/>
              <a:t>content-based filtering</a:t>
            </a:r>
            <a:r>
              <a:rPr lang="en-US" sz="1800" dirty="0"/>
              <a:t> and </a:t>
            </a:r>
            <a:r>
              <a:rPr lang="en-US" sz="1800" b="1" dirty="0"/>
              <a:t>cosine similarity</a:t>
            </a:r>
            <a:r>
              <a:rPr lang="en-US" sz="1800" dirty="0"/>
              <a:t> to recommend movies based on genres and user preferences. It utilizes TF-IDF vectorization to convert movie metadata into numerical features, enabling efficient similarity computations. This hybrid method ensures personalized, accurate, and scalable recommendations in real time.</a:t>
            </a:r>
            <a:endParaRPr lang="en-US" sz="18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3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ADAC4-4666-9BBF-2B04-97B8F6D7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704" y="828015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Stock exchange numbers">
            <a:extLst>
              <a:ext uri="{FF2B5EF4-FFF2-40B4-BE49-F238E27FC236}">
                <a16:creationId xmlns:a16="http://schemas.microsoft.com/office/drawing/2014/main" id="{B9B783B0-E5A2-29F7-51BB-7D179247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8" r="-1" b="-1"/>
          <a:stretch/>
        </p:blipFill>
        <p:spPr>
          <a:xfrm>
            <a:off x="77822" y="400571"/>
            <a:ext cx="5369500" cy="4481107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04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836195-A6D7-CE20-3EB1-B1869BAB16BC}"/>
              </a:ext>
            </a:extLst>
          </p:cNvPr>
          <p:cNvSpPr txBox="1"/>
          <p:nvPr/>
        </p:nvSpPr>
        <p:spPr>
          <a:xfrm>
            <a:off x="5525144" y="2094927"/>
            <a:ext cx="64613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 err="1"/>
              <a:t>movies.csv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Contains metadata about movies, including: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 err="1"/>
              <a:t>movieId</a:t>
            </a:r>
            <a:r>
              <a:rPr lang="en-US" dirty="0"/>
              <a:t>: A unique identifier for each movie.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title</a:t>
            </a:r>
            <a:r>
              <a:rPr lang="en-US" dirty="0"/>
              <a:t>: The movie name along with its release year.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genres</a:t>
            </a:r>
            <a:r>
              <a:rPr lang="en-US" dirty="0"/>
              <a:t>: A list of genres associated with each movie (e.g., Action, Comedy).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ratings.csv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Provides user interaction data, including: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 err="1"/>
              <a:t>userId</a:t>
            </a:r>
            <a:r>
              <a:rPr lang="en-US" dirty="0"/>
              <a:t>: A unique identifier for each user.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 err="1"/>
              <a:t>movieId</a:t>
            </a:r>
            <a:r>
              <a:rPr lang="en-US" dirty="0"/>
              <a:t>: Links ratings to movies in </a:t>
            </a:r>
            <a:r>
              <a:rPr lang="en-US" dirty="0" err="1"/>
              <a:t>movies.csv</a:t>
            </a:r>
            <a:r>
              <a:rPr lang="en-US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rating</a:t>
            </a:r>
            <a:r>
              <a:rPr lang="en-US" dirty="0"/>
              <a:t>: User-assigned rating (scale of 0.5 to 5).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timestamp</a:t>
            </a:r>
            <a:r>
              <a:rPr lang="en-US" dirty="0"/>
              <a:t>: The time when the rating was given.</a:t>
            </a:r>
          </a:p>
          <a:p>
            <a:r>
              <a:rPr lang="en-US" dirty="0"/>
              <a:t>These datasets form the foundation of the recommendation system, enabling both content-based and collaborative filtering techniques.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6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96237-1CB8-F741-2D88-938C9C4B5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529" y="1547628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Demo</a:t>
            </a:r>
          </a:p>
        </p:txBody>
      </p:sp>
      <p:sp>
        <p:nvSpPr>
          <p:cNvPr id="2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53ED1-A934-3B73-EFE3-7B5E5AC455A2}"/>
              </a:ext>
            </a:extLst>
          </p:cNvPr>
          <p:cNvSpPr txBox="1"/>
          <p:nvPr/>
        </p:nvSpPr>
        <p:spPr>
          <a:xfrm>
            <a:off x="1054327" y="3494759"/>
            <a:ext cx="8894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will show you the process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Input Query</a:t>
            </a:r>
            <a:r>
              <a:rPr lang="en-US" dirty="0"/>
              <a:t>: Users enter a genre or keyword to get personalized recommendations.</a:t>
            </a:r>
          </a:p>
          <a:p>
            <a:endParaRPr lang="en-US" b="1" dirty="0"/>
          </a:p>
          <a:p>
            <a:r>
              <a:rPr lang="en-US" b="1" dirty="0"/>
              <a:t>Backend Processing</a:t>
            </a:r>
            <a:r>
              <a:rPr lang="en-US" dirty="0"/>
              <a:t>: The system calculates cosine similarity and ranks results dynamically.</a:t>
            </a:r>
          </a:p>
          <a:p>
            <a:endParaRPr lang="en-US" b="1" dirty="0"/>
          </a:p>
          <a:p>
            <a:r>
              <a:rPr lang="en-US" b="1" dirty="0"/>
              <a:t>Output Display</a:t>
            </a:r>
            <a:r>
              <a:rPr lang="en-US" dirty="0"/>
              <a:t>: Recommendations are shown with title, genre, rating, and release year.</a:t>
            </a:r>
          </a:p>
        </p:txBody>
      </p:sp>
    </p:spTree>
    <p:extLst>
      <p:ext uri="{BB962C8B-B14F-4D97-AF65-F5344CB8AC3E}">
        <p14:creationId xmlns:p14="http://schemas.microsoft.com/office/powerpoint/2010/main" val="33706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899</Words>
  <Application>Microsoft Office PowerPoint</Application>
  <PresentationFormat>Widescreen</PresentationFormat>
  <Paragraphs>74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Meiryo</vt:lpstr>
      <vt:lpstr>Aptos</vt:lpstr>
      <vt:lpstr>Aptos Display</vt:lpstr>
      <vt:lpstr>Arial</vt:lpstr>
      <vt:lpstr>Times New Roman</vt:lpstr>
      <vt:lpstr>Office Theme</vt:lpstr>
      <vt:lpstr>Movie Recommendation System using Artificial Intelligence Techniques </vt:lpstr>
      <vt:lpstr>Introduction  </vt:lpstr>
      <vt:lpstr>Motivation</vt:lpstr>
      <vt:lpstr>Popular Approaches</vt:lpstr>
      <vt:lpstr>Challenges </vt:lpstr>
      <vt:lpstr>System Architecture </vt:lpstr>
      <vt:lpstr>Chosen  Approach</vt:lpstr>
      <vt:lpstr>Datasets</vt:lpstr>
      <vt:lpstr>Project Demo</vt:lpstr>
      <vt:lpstr>PowerPoint Presentation</vt:lpstr>
      <vt:lpstr>PowerPoint Presentation</vt:lpstr>
      <vt:lpstr>PowerPoint Presentation</vt:lpstr>
      <vt:lpstr>Future Improvements</vt:lpstr>
      <vt:lpstr>Conclusion</vt:lpstr>
      <vt:lpstr>References</vt:lpstr>
      <vt:lpstr>       Questions/ Feedback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Pranav Malleboyina</dc:creator>
  <cp:lastModifiedBy>Pranav Malleboyina</cp:lastModifiedBy>
  <cp:revision>3</cp:revision>
  <dcterms:created xsi:type="dcterms:W3CDTF">2024-12-10T10:55:13Z</dcterms:created>
  <dcterms:modified xsi:type="dcterms:W3CDTF">2024-12-10T20:42:02Z</dcterms:modified>
</cp:coreProperties>
</file>